
<file path=[Content_Types].xml><?xml version="1.0" encoding="utf-8"?>
<Types xmlns="http://schemas.openxmlformats.org/package/2006/content-types"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28800425" cy="43200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D494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C9957BB-435F-06C3-3A02-B0016A93E711}" v="305" dt="2024-11-11T22:51:40.246"/>
    <p1510:client id="{56C30BD3-94F1-68E0-CC1C-6506BD79630F}" v="27" dt="2024-11-11T23:21:26.322"/>
    <p1510:client id="{8AE9C0C6-0A08-5953-5F7D-00CCEC129BFF}" v="664" dt="2024-11-11T20:52:02.186"/>
    <p1510:client id="{DE4FCA83-8859-8079-99E1-E5B11D149CD8}" v="18" dt="2024-11-11T23:23:05.90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165" autoAdjust="0"/>
    <p:restoredTop sz="94660"/>
  </p:normalViewPr>
  <p:slideViewPr>
    <p:cSldViewPr snapToGrid="0">
      <p:cViewPr>
        <p:scale>
          <a:sx n="33" d="100"/>
          <a:sy n="33" d="100"/>
        </p:scale>
        <p:origin x="1238" y="-553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C2E4322-F5AF-4317-90CC-C02C4D1567AE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2400300" y="1143000"/>
            <a:ext cx="2057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A246116-F9A4-4912-BCBE-A89AB078445C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370078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 dirty="0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46116-F9A4-4912-BCBE-A89AB078445C}" type="slidenum">
              <a:rPr lang="pt-BR" smtClean="0"/>
              <a:t>1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33059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160032" y="7070108"/>
            <a:ext cx="24480361" cy="15040222"/>
          </a:xfrm>
        </p:spPr>
        <p:txBody>
          <a:bodyPr anchor="b"/>
          <a:lstStyle>
            <a:lvl1pPr algn="ctr">
              <a:defRPr sz="18898"/>
            </a:lvl1pPr>
          </a:lstStyle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600053" y="22690338"/>
            <a:ext cx="21600319" cy="10430151"/>
          </a:xfrm>
        </p:spPr>
        <p:txBody>
          <a:bodyPr/>
          <a:lstStyle>
            <a:lvl1pPr marL="0" indent="0" algn="ctr">
              <a:buNone/>
              <a:defRPr sz="7559"/>
            </a:lvl1pPr>
            <a:lvl2pPr marL="1440043" indent="0" algn="ctr">
              <a:buNone/>
              <a:defRPr sz="6299"/>
            </a:lvl2pPr>
            <a:lvl3pPr marL="2880086" indent="0" algn="ctr">
              <a:buNone/>
              <a:defRPr sz="5669"/>
            </a:lvl3pPr>
            <a:lvl4pPr marL="4320129" indent="0" algn="ctr">
              <a:buNone/>
              <a:defRPr sz="5040"/>
            </a:lvl4pPr>
            <a:lvl5pPr marL="5760171" indent="0" algn="ctr">
              <a:buNone/>
              <a:defRPr sz="5040"/>
            </a:lvl5pPr>
            <a:lvl6pPr marL="7200214" indent="0" algn="ctr">
              <a:buNone/>
              <a:defRPr sz="5040"/>
            </a:lvl6pPr>
            <a:lvl7pPr marL="8640257" indent="0" algn="ctr">
              <a:buNone/>
              <a:defRPr sz="5040"/>
            </a:lvl7pPr>
            <a:lvl8pPr marL="10080300" indent="0" algn="ctr">
              <a:buNone/>
              <a:defRPr sz="5040"/>
            </a:lvl8pPr>
            <a:lvl9pPr marL="11520343" indent="0" algn="ctr">
              <a:buNone/>
              <a:defRPr sz="5040"/>
            </a:lvl9pPr>
          </a:lstStyle>
          <a:p>
            <a:r>
              <a:rPr lang="pt-BR"/>
              <a:t>Clique para editar o estilo do subtítulo Mestre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046518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448029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0610306" y="2300034"/>
            <a:ext cx="6210092" cy="36610544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80031" y="2300034"/>
            <a:ext cx="18270270" cy="36610544"/>
          </a:xfrm>
        </p:spPr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495042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52847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65030" y="10770172"/>
            <a:ext cx="24840367" cy="17970262"/>
          </a:xfrm>
        </p:spPr>
        <p:txBody>
          <a:bodyPr anchor="b"/>
          <a:lstStyle>
            <a:lvl1pPr>
              <a:defRPr sz="18898"/>
            </a:lvl1pPr>
          </a:lstStyle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65030" y="28910440"/>
            <a:ext cx="24840367" cy="9450136"/>
          </a:xfrm>
        </p:spPr>
        <p:txBody>
          <a:bodyPr/>
          <a:lstStyle>
            <a:lvl1pPr marL="0" indent="0">
              <a:buNone/>
              <a:defRPr sz="7559">
                <a:solidFill>
                  <a:schemeClr val="tx1"/>
                </a:solidFill>
              </a:defRPr>
            </a:lvl1pPr>
            <a:lvl2pPr marL="1440043" indent="0">
              <a:buNone/>
              <a:defRPr sz="6299">
                <a:solidFill>
                  <a:schemeClr val="tx1">
                    <a:tint val="75000"/>
                  </a:schemeClr>
                </a:solidFill>
              </a:defRPr>
            </a:lvl2pPr>
            <a:lvl3pPr marL="2880086" indent="0">
              <a:buNone/>
              <a:defRPr sz="5669">
                <a:solidFill>
                  <a:schemeClr val="tx1">
                    <a:tint val="75000"/>
                  </a:schemeClr>
                </a:solidFill>
              </a:defRPr>
            </a:lvl3pPr>
            <a:lvl4pPr marL="4320129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4pPr>
            <a:lvl5pPr marL="5760171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5pPr>
            <a:lvl6pPr marL="7200214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6pPr>
            <a:lvl7pPr marL="8640257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7pPr>
            <a:lvl8pPr marL="10080300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8pPr>
            <a:lvl9pPr marL="11520343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161956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80029" y="11500170"/>
            <a:ext cx="12240181" cy="2741040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580215" y="11500170"/>
            <a:ext cx="12240181" cy="2741040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851626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83780" y="2300044"/>
            <a:ext cx="24840367" cy="8350126"/>
          </a:xfrm>
        </p:spPr>
        <p:txBody>
          <a:bodyPr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83784" y="10590160"/>
            <a:ext cx="12183928" cy="5190073"/>
          </a:xfrm>
        </p:spPr>
        <p:txBody>
          <a:bodyPr anchor="b"/>
          <a:lstStyle>
            <a:lvl1pPr marL="0" indent="0">
              <a:buNone/>
              <a:defRPr sz="7559" b="1"/>
            </a:lvl1pPr>
            <a:lvl2pPr marL="1440043" indent="0">
              <a:buNone/>
              <a:defRPr sz="6299" b="1"/>
            </a:lvl2pPr>
            <a:lvl3pPr marL="2880086" indent="0">
              <a:buNone/>
              <a:defRPr sz="5669" b="1"/>
            </a:lvl3pPr>
            <a:lvl4pPr marL="4320129" indent="0">
              <a:buNone/>
              <a:defRPr sz="5040" b="1"/>
            </a:lvl4pPr>
            <a:lvl5pPr marL="5760171" indent="0">
              <a:buNone/>
              <a:defRPr sz="5040" b="1"/>
            </a:lvl5pPr>
            <a:lvl6pPr marL="7200214" indent="0">
              <a:buNone/>
              <a:defRPr sz="5040" b="1"/>
            </a:lvl6pPr>
            <a:lvl7pPr marL="8640257" indent="0">
              <a:buNone/>
              <a:defRPr sz="5040" b="1"/>
            </a:lvl7pPr>
            <a:lvl8pPr marL="10080300" indent="0">
              <a:buNone/>
              <a:defRPr sz="5040" b="1"/>
            </a:lvl8pPr>
            <a:lvl9pPr marL="11520343" indent="0">
              <a:buNone/>
              <a:defRPr sz="504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83784" y="15780233"/>
            <a:ext cx="12183928" cy="23210346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4580217" y="10590160"/>
            <a:ext cx="12243932" cy="5190073"/>
          </a:xfrm>
        </p:spPr>
        <p:txBody>
          <a:bodyPr anchor="b"/>
          <a:lstStyle>
            <a:lvl1pPr marL="0" indent="0">
              <a:buNone/>
              <a:defRPr sz="7559" b="1"/>
            </a:lvl1pPr>
            <a:lvl2pPr marL="1440043" indent="0">
              <a:buNone/>
              <a:defRPr sz="6299" b="1"/>
            </a:lvl2pPr>
            <a:lvl3pPr marL="2880086" indent="0">
              <a:buNone/>
              <a:defRPr sz="5669" b="1"/>
            </a:lvl3pPr>
            <a:lvl4pPr marL="4320129" indent="0">
              <a:buNone/>
              <a:defRPr sz="5040" b="1"/>
            </a:lvl4pPr>
            <a:lvl5pPr marL="5760171" indent="0">
              <a:buNone/>
              <a:defRPr sz="5040" b="1"/>
            </a:lvl5pPr>
            <a:lvl6pPr marL="7200214" indent="0">
              <a:buNone/>
              <a:defRPr sz="5040" b="1"/>
            </a:lvl6pPr>
            <a:lvl7pPr marL="8640257" indent="0">
              <a:buNone/>
              <a:defRPr sz="5040" b="1"/>
            </a:lvl7pPr>
            <a:lvl8pPr marL="10080300" indent="0">
              <a:buNone/>
              <a:defRPr sz="5040" b="1"/>
            </a:lvl8pPr>
            <a:lvl9pPr marL="11520343" indent="0">
              <a:buNone/>
              <a:defRPr sz="504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4580217" y="15780233"/>
            <a:ext cx="12243932" cy="23210346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646458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794576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231242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83780" y="2880042"/>
            <a:ext cx="9288887" cy="10080149"/>
          </a:xfrm>
        </p:spPr>
        <p:txBody>
          <a:bodyPr anchor="b"/>
          <a:lstStyle>
            <a:lvl1pPr>
              <a:defRPr sz="10079"/>
            </a:lvl1pPr>
          </a:lstStyle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243932" y="6220102"/>
            <a:ext cx="14580215" cy="30700453"/>
          </a:xfrm>
        </p:spPr>
        <p:txBody>
          <a:bodyPr/>
          <a:lstStyle>
            <a:lvl1pPr>
              <a:defRPr sz="10079"/>
            </a:lvl1pPr>
            <a:lvl2pPr>
              <a:defRPr sz="8819"/>
            </a:lvl2pPr>
            <a:lvl3pPr>
              <a:defRPr sz="7559"/>
            </a:lvl3pPr>
            <a:lvl4pPr>
              <a:defRPr sz="6299"/>
            </a:lvl4pPr>
            <a:lvl5pPr>
              <a:defRPr sz="6299"/>
            </a:lvl5pPr>
            <a:lvl6pPr>
              <a:defRPr sz="6299"/>
            </a:lvl6pPr>
            <a:lvl7pPr>
              <a:defRPr sz="6299"/>
            </a:lvl7pPr>
            <a:lvl8pPr>
              <a:defRPr sz="6299"/>
            </a:lvl8pPr>
            <a:lvl9pPr>
              <a:defRPr sz="6299"/>
            </a:lvl9pPr>
          </a:lstStyle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83780" y="12960191"/>
            <a:ext cx="9288887" cy="24010358"/>
          </a:xfrm>
        </p:spPr>
        <p:txBody>
          <a:bodyPr/>
          <a:lstStyle>
            <a:lvl1pPr marL="0" indent="0">
              <a:buNone/>
              <a:defRPr sz="5040"/>
            </a:lvl1pPr>
            <a:lvl2pPr marL="1440043" indent="0">
              <a:buNone/>
              <a:defRPr sz="4410"/>
            </a:lvl2pPr>
            <a:lvl3pPr marL="2880086" indent="0">
              <a:buNone/>
              <a:defRPr sz="3780"/>
            </a:lvl3pPr>
            <a:lvl4pPr marL="4320129" indent="0">
              <a:buNone/>
              <a:defRPr sz="3150"/>
            </a:lvl4pPr>
            <a:lvl5pPr marL="5760171" indent="0">
              <a:buNone/>
              <a:defRPr sz="3150"/>
            </a:lvl5pPr>
            <a:lvl6pPr marL="7200214" indent="0">
              <a:buNone/>
              <a:defRPr sz="3150"/>
            </a:lvl6pPr>
            <a:lvl7pPr marL="8640257" indent="0">
              <a:buNone/>
              <a:defRPr sz="3150"/>
            </a:lvl7pPr>
            <a:lvl8pPr marL="10080300" indent="0">
              <a:buNone/>
              <a:defRPr sz="3150"/>
            </a:lvl8pPr>
            <a:lvl9pPr marL="11520343" indent="0">
              <a:buNone/>
              <a:defRPr sz="315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959506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83780" y="2880042"/>
            <a:ext cx="9288887" cy="10080149"/>
          </a:xfrm>
        </p:spPr>
        <p:txBody>
          <a:bodyPr anchor="b"/>
          <a:lstStyle>
            <a:lvl1pPr>
              <a:defRPr sz="10079"/>
            </a:lvl1pPr>
          </a:lstStyle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243932" y="6220102"/>
            <a:ext cx="14580215" cy="30700453"/>
          </a:xfrm>
        </p:spPr>
        <p:txBody>
          <a:bodyPr anchor="t"/>
          <a:lstStyle>
            <a:lvl1pPr marL="0" indent="0">
              <a:buNone/>
              <a:defRPr sz="10079"/>
            </a:lvl1pPr>
            <a:lvl2pPr marL="1440043" indent="0">
              <a:buNone/>
              <a:defRPr sz="8819"/>
            </a:lvl2pPr>
            <a:lvl3pPr marL="2880086" indent="0">
              <a:buNone/>
              <a:defRPr sz="7559"/>
            </a:lvl3pPr>
            <a:lvl4pPr marL="4320129" indent="0">
              <a:buNone/>
              <a:defRPr sz="6299"/>
            </a:lvl4pPr>
            <a:lvl5pPr marL="5760171" indent="0">
              <a:buNone/>
              <a:defRPr sz="6299"/>
            </a:lvl5pPr>
            <a:lvl6pPr marL="7200214" indent="0">
              <a:buNone/>
              <a:defRPr sz="6299"/>
            </a:lvl6pPr>
            <a:lvl7pPr marL="8640257" indent="0">
              <a:buNone/>
              <a:defRPr sz="6299"/>
            </a:lvl7pPr>
            <a:lvl8pPr marL="10080300" indent="0">
              <a:buNone/>
              <a:defRPr sz="6299"/>
            </a:lvl8pPr>
            <a:lvl9pPr marL="11520343" indent="0">
              <a:buNone/>
              <a:defRPr sz="6299"/>
            </a:lvl9pPr>
          </a:lstStyle>
          <a:p>
            <a:r>
              <a:rPr lang="pt-BR"/>
              <a:t>Clique no ícone para adicionar uma imagem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83780" y="12960191"/>
            <a:ext cx="9288887" cy="24010358"/>
          </a:xfrm>
        </p:spPr>
        <p:txBody>
          <a:bodyPr/>
          <a:lstStyle>
            <a:lvl1pPr marL="0" indent="0">
              <a:buNone/>
              <a:defRPr sz="5040"/>
            </a:lvl1pPr>
            <a:lvl2pPr marL="1440043" indent="0">
              <a:buNone/>
              <a:defRPr sz="4410"/>
            </a:lvl2pPr>
            <a:lvl3pPr marL="2880086" indent="0">
              <a:buNone/>
              <a:defRPr sz="3780"/>
            </a:lvl3pPr>
            <a:lvl4pPr marL="4320129" indent="0">
              <a:buNone/>
              <a:defRPr sz="3150"/>
            </a:lvl4pPr>
            <a:lvl5pPr marL="5760171" indent="0">
              <a:buNone/>
              <a:defRPr sz="3150"/>
            </a:lvl5pPr>
            <a:lvl6pPr marL="7200214" indent="0">
              <a:buNone/>
              <a:defRPr sz="3150"/>
            </a:lvl6pPr>
            <a:lvl7pPr marL="8640257" indent="0">
              <a:buNone/>
              <a:defRPr sz="3150"/>
            </a:lvl7pPr>
            <a:lvl8pPr marL="10080300" indent="0">
              <a:buNone/>
              <a:defRPr sz="3150"/>
            </a:lvl8pPr>
            <a:lvl9pPr marL="11520343" indent="0">
              <a:buNone/>
              <a:defRPr sz="315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364939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80029" y="2300044"/>
            <a:ext cx="24840367" cy="8350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80029" y="11500170"/>
            <a:ext cx="24840367" cy="274104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980029" y="40040601"/>
            <a:ext cx="6480096" cy="23000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D85531-4E6B-49CA-97D3-087F430CF305}" type="datetimeFigureOut">
              <a:rPr lang="pt-BR" smtClean="0"/>
              <a:t>19/11/2025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540141" y="40040601"/>
            <a:ext cx="9720143" cy="23000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0340300" y="40040601"/>
            <a:ext cx="6480096" cy="23000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46FA96-3119-477E-B69D-35292D4D33F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7528557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880086" rtl="0" eaLnBrk="1" latinLnBrk="0" hangingPunct="1">
        <a:lnSpc>
          <a:spcPct val="90000"/>
        </a:lnSpc>
        <a:spcBef>
          <a:spcPct val="0"/>
        </a:spcBef>
        <a:buNone/>
        <a:defRPr sz="1385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20021" indent="-720021" algn="l" defTabSz="2880086" rtl="0" eaLnBrk="1" latinLnBrk="0" hangingPunct="1">
        <a:lnSpc>
          <a:spcPct val="90000"/>
        </a:lnSpc>
        <a:spcBef>
          <a:spcPts val="3150"/>
        </a:spcBef>
        <a:buFont typeface="Arial" panose="020B0604020202020204" pitchFamily="34" charset="0"/>
        <a:buChar char="•"/>
        <a:defRPr sz="8819" kern="1200">
          <a:solidFill>
            <a:schemeClr val="tx1"/>
          </a:solidFill>
          <a:latin typeface="+mn-lt"/>
          <a:ea typeface="+mn-ea"/>
          <a:cs typeface="+mn-cs"/>
        </a:defRPr>
      </a:lvl1pPr>
      <a:lvl2pPr marL="2160064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7559" kern="1200">
          <a:solidFill>
            <a:schemeClr val="tx1"/>
          </a:solidFill>
          <a:latin typeface="+mn-lt"/>
          <a:ea typeface="+mn-ea"/>
          <a:cs typeface="+mn-cs"/>
        </a:defRPr>
      </a:lvl2pPr>
      <a:lvl3pPr marL="3600107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6299" kern="1200">
          <a:solidFill>
            <a:schemeClr val="tx1"/>
          </a:solidFill>
          <a:latin typeface="+mn-lt"/>
          <a:ea typeface="+mn-ea"/>
          <a:cs typeface="+mn-cs"/>
        </a:defRPr>
      </a:lvl3pPr>
      <a:lvl4pPr marL="5040150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4pPr>
      <a:lvl5pPr marL="6480193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5pPr>
      <a:lvl6pPr marL="7920236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6pPr>
      <a:lvl7pPr marL="9360278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7pPr>
      <a:lvl8pPr marL="10800321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8pPr>
      <a:lvl9pPr marL="12240364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1pPr>
      <a:lvl2pPr marL="1440043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2pPr>
      <a:lvl3pPr marL="2880086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3pPr>
      <a:lvl4pPr marL="4320129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4pPr>
      <a:lvl5pPr marL="5760171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5pPr>
      <a:lvl6pPr marL="7200214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6pPr>
      <a:lvl7pPr marL="8640257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7pPr>
      <a:lvl8pPr marL="10080300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8pPr>
      <a:lvl9pPr marL="11520343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3.emf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aixaDeTexto 7">
            <a:extLst>
              <a:ext uri="{FF2B5EF4-FFF2-40B4-BE49-F238E27FC236}">
                <a16:creationId xmlns:a16="http://schemas.microsoft.com/office/drawing/2014/main" id="{D9BA0CFF-C4E1-4894-8C6C-69F54DA65073}"/>
              </a:ext>
            </a:extLst>
          </p:cNvPr>
          <p:cNvSpPr txBox="1"/>
          <p:nvPr/>
        </p:nvSpPr>
        <p:spPr>
          <a:xfrm>
            <a:off x="2152507" y="626221"/>
            <a:ext cx="24223329" cy="1800000"/>
          </a:xfrm>
          <a:prstGeom prst="rect">
            <a:avLst/>
          </a:prstGeom>
          <a:solidFill>
            <a:srgbClr val="BD494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 anchorCtr="0">
            <a:noAutofit/>
          </a:bodyPr>
          <a:lstStyle/>
          <a:p>
            <a:pPr algn="ctr"/>
            <a:r>
              <a:rPr lang="pt-BR" sz="4500" b="1" dirty="0">
                <a:latin typeface="Arial" panose="020B0604020202020204" pitchFamily="34" charset="0"/>
                <a:cs typeface="Arial" panose="020B0604020202020204" pitchFamily="34" charset="0"/>
              </a:rPr>
              <a:t>ETEC ASTOR DE MATTOS CARVALHO</a:t>
            </a:r>
          </a:p>
          <a:p>
            <a:pPr algn="ctr"/>
            <a:r>
              <a:rPr lang="pt-BR" sz="4000" dirty="0"/>
              <a:t>02 de dezembro de 2025</a:t>
            </a:r>
          </a:p>
        </p:txBody>
      </p:sp>
      <p:sp>
        <p:nvSpPr>
          <p:cNvPr id="10" name="CaixaDeTexto 6">
            <a:extLst>
              <a:ext uri="{FF2B5EF4-FFF2-40B4-BE49-F238E27FC236}">
                <a16:creationId xmlns:a16="http://schemas.microsoft.com/office/drawing/2014/main" id="{3E4DCC22-93EF-470B-A565-14C3A6A2E59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52507" y="2512271"/>
            <a:ext cx="24201207" cy="28315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/>
          <a:p>
            <a:pPr algn="ctr"/>
            <a:r>
              <a:rPr lang="pt-BR" sz="4400" b="1" dirty="0">
                <a:latin typeface="Arial"/>
                <a:cs typeface="Arial"/>
              </a:rPr>
              <a:t>ASPECTOS CONTÁBEIS E FISCAIS NA IMPORTAÇÃO NO ESTADO DE SÃO PAULO</a:t>
            </a:r>
            <a:endParaRPr lang="pt-BR" sz="4400" b="1" dirty="0">
              <a:latin typeface="Arial" pitchFamily="34" charset="0"/>
              <a:cs typeface="Arial" pitchFamily="34" charset="0"/>
            </a:endParaRPr>
          </a:p>
          <a:p>
            <a:pPr algn="ctr"/>
            <a:endParaRPr lang="pt-BR" sz="1400" dirty="0">
              <a:latin typeface="Arial"/>
              <a:cs typeface="Arial"/>
            </a:endParaRPr>
          </a:p>
          <a:p>
            <a:pPr algn="ctr"/>
            <a:endParaRPr lang="pt-BR" sz="3000" dirty="0">
              <a:latin typeface="Arial" pitchFamily="34" charset="0"/>
              <a:cs typeface="Arial" pitchFamily="34" charset="0"/>
            </a:endParaRPr>
          </a:p>
          <a:p>
            <a:pPr algn="ctr"/>
            <a:r>
              <a:rPr lang="pt-BR" sz="3000" b="1" cap="all" dirty="0">
                <a:latin typeface="Arial"/>
                <a:cs typeface="Arial"/>
              </a:rPr>
              <a:t>CARLA LETÍCIA DOS SANTOS PRADO, JOZIANE DE OLIVEIRA SILVA, RAPHAEL GUILHERME COSTA, TATIANA ALVES DIAS E VITOR ABREU DOS SANTOS</a:t>
            </a:r>
            <a:endParaRPr lang="pt-BR" sz="3000" b="1" cap="all" dirty="0">
              <a:latin typeface="Arial" pitchFamily="34" charset="0"/>
              <a:cs typeface="Arial" pitchFamily="34" charset="0"/>
            </a:endParaRPr>
          </a:p>
          <a:p>
            <a:pPr algn="ctr"/>
            <a:r>
              <a:rPr lang="pt-BR" sz="3000" b="1" dirty="0">
                <a:latin typeface="Arial"/>
                <a:cs typeface="Arial"/>
              </a:rPr>
              <a:t>Orientador: </a:t>
            </a:r>
            <a:r>
              <a:rPr lang="pt-BR" sz="3000" dirty="0">
                <a:latin typeface="Arial"/>
                <a:cs typeface="Arial"/>
              </a:rPr>
              <a:t>Prof. Alexandre Daniel Alves</a:t>
            </a:r>
            <a:endParaRPr lang="pt-BR" sz="3000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8" name="Conector reto 17">
            <a:extLst>
              <a:ext uri="{FF2B5EF4-FFF2-40B4-BE49-F238E27FC236}">
                <a16:creationId xmlns:a16="http://schemas.microsoft.com/office/drawing/2014/main" id="{E6FE38C5-1AEE-48D6-9768-E63DD9B43EEB}"/>
              </a:ext>
            </a:extLst>
          </p:cNvPr>
          <p:cNvCxnSpPr>
            <a:cxnSpLocks/>
          </p:cNvCxnSpPr>
          <p:nvPr/>
        </p:nvCxnSpPr>
        <p:spPr>
          <a:xfrm>
            <a:off x="742950" y="34773166"/>
            <a:ext cx="27344456" cy="0"/>
          </a:xfrm>
          <a:prstGeom prst="line">
            <a:avLst/>
          </a:prstGeom>
          <a:ln w="88900">
            <a:solidFill>
              <a:srgbClr val="BD494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CaixaDeTexto 19">
            <a:extLst>
              <a:ext uri="{FF2B5EF4-FFF2-40B4-BE49-F238E27FC236}">
                <a16:creationId xmlns:a16="http://schemas.microsoft.com/office/drawing/2014/main" id="{8381178C-5FBF-4AEC-AA82-9A72BA04B5DE}"/>
              </a:ext>
            </a:extLst>
          </p:cNvPr>
          <p:cNvSpPr txBox="1"/>
          <p:nvPr/>
        </p:nvSpPr>
        <p:spPr>
          <a:xfrm>
            <a:off x="658545" y="34898369"/>
            <a:ext cx="27406739" cy="3006698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noAutofit/>
          </a:bodyPr>
          <a:lstStyle/>
          <a:p>
            <a:pPr algn="ctr"/>
            <a:r>
              <a:rPr lang="pt-BR" sz="3200" b="1" cap="all" dirty="0"/>
              <a:t>AGRADECIMENTOS</a:t>
            </a:r>
          </a:p>
          <a:p>
            <a:pPr algn="just"/>
            <a:r>
              <a:rPr lang="pt-BR" sz="2800" dirty="0"/>
              <a:t>Agradecemos primeiramente a Deus, por nos conceder saúde, força e sabedoria para vencer cada etapa desta jornada acadêmica. Sem sua presença em minha vida, nada disso seria possível. Aos nossos professores, deixamos nossa sincera gratidão por todo o conhecimento transmitido, pela paciência, dedicação e por nos guiarem com tanto comprometimento ao longo do curso. Aos nossos colegas, agradecemos a parceria, companheirismo e apoio mútuo durante todo o percurso. Juntos, compartilhamos desafios, conquistas e aprendizados que levaremos para toda a vida. A todos que, de alguma forma, estiveram presentes nessa caminhada, familiares, amigos e demais pessoas que contribuíram com palavras de incentivo, gestos de apoio e compreensão nos momentos difíceis, o nosso profundo agradecimento. Este trabalho é fruto do esforço coletivo e da presença de cada um que acreditou e nos acompanhou até aqui.</a:t>
            </a:r>
            <a:endParaRPr lang="pt-BR" sz="3200" b="1" cap="all" dirty="0"/>
          </a:p>
          <a:p>
            <a:pPr algn="ctr"/>
            <a:endParaRPr lang="pt-BR" sz="3200" b="1" cap="all" dirty="0"/>
          </a:p>
          <a:p>
            <a:pPr algn="ctr"/>
            <a:r>
              <a:rPr lang="pt-BR" sz="3200" b="1" cap="all" dirty="0"/>
              <a:t>PRINCIPAIS REFERÊNCIAS BIBLIOGRÁFICAS</a:t>
            </a:r>
            <a:endParaRPr lang="pt-BR" sz="3200" b="1" cap="all" dirty="0">
              <a:ea typeface="Calibri"/>
              <a:cs typeface="Calibri"/>
            </a:endParaRPr>
          </a:p>
          <a:p>
            <a:pPr algn="just"/>
            <a:r>
              <a:rPr lang="pt-BR" sz="2800" dirty="0"/>
              <a:t>AGOSTINI, C.; CARVALHO, J. T. A Evolução da Contabilidade: seus avanços no Brasil e a Harmonização com as Normas Internacionais. Anuário de Produção Científica, Instituto de Ensino Superior, ano 1, n. 1, out. 2012. ALENCAR, R. C; DALMACIO, F. Z. A Relevância da Informação Contábil no Processo de Avaliação de Empresas Brasileiras: Uma Análise dos Investimentos em Ativos Intangíveis e Seus Efeitos sobre </a:t>
            </a:r>
            <a:r>
              <a:rPr lang="pt-BR" sz="2800" dirty="0" err="1"/>
              <a:t>Value-Relevance</a:t>
            </a:r>
            <a:r>
              <a:rPr lang="pt-BR" sz="2800" dirty="0"/>
              <a:t> do Lucro e Patrimônio Líquido. ANDREZO, A. F.; LIMA, I. S. Mercado Financeiro: Aspectos Históricos e Conceituais. 2. ed. São Paulo: Thomson, 2002.</a:t>
            </a:r>
          </a:p>
          <a:p>
            <a:pPr algn="ctr"/>
            <a:endParaRPr lang="pt-BR" sz="2800" dirty="0">
              <a:solidFill>
                <a:srgbClr val="FF0000"/>
              </a:solidFill>
              <a:latin typeface="Calibri"/>
              <a:ea typeface="Calibri"/>
              <a:cs typeface="Arial"/>
            </a:endParaRPr>
          </a:p>
          <a:p>
            <a:pPr algn="ctr"/>
            <a:endParaRPr lang="pt-BR" sz="2800" dirty="0">
              <a:ea typeface="Calibri" panose="020F0502020204030204"/>
              <a:cs typeface="Calibri"/>
            </a:endParaRPr>
          </a:p>
          <a:p>
            <a:pPr algn="ctr"/>
            <a:endParaRPr lang="pt-BR" sz="2400" dirty="0">
              <a:ea typeface="Calibri" panose="020F0502020204030204"/>
              <a:cs typeface="Calibri" panose="020F0502020204030204"/>
            </a:endParaRPr>
          </a:p>
        </p:txBody>
      </p:sp>
      <p:sp>
        <p:nvSpPr>
          <p:cNvPr id="23" name="CaixaDeTexto 22">
            <a:extLst>
              <a:ext uri="{FF2B5EF4-FFF2-40B4-BE49-F238E27FC236}">
                <a16:creationId xmlns:a16="http://schemas.microsoft.com/office/drawing/2014/main" id="{75D3DE07-360C-4D6A-92F3-EC9ADE8855E6}"/>
              </a:ext>
            </a:extLst>
          </p:cNvPr>
          <p:cNvSpPr txBox="1"/>
          <p:nvPr/>
        </p:nvSpPr>
        <p:spPr>
          <a:xfrm>
            <a:off x="742949" y="6700086"/>
            <a:ext cx="13367491" cy="8587007"/>
          </a:xfrm>
          <a:prstGeom prst="rect">
            <a:avLst/>
          </a:prstGeom>
          <a:noFill/>
          <a:ln>
            <a:noFill/>
          </a:ln>
        </p:spPr>
        <p:txBody>
          <a:bodyPr wrap="square" lIns="91440" tIns="45720" rIns="91440" bIns="45720" rtlCol="0" anchor="t">
            <a:noAutofit/>
          </a:bodyPr>
          <a:lstStyle/>
          <a:p>
            <a:pPr algn="just"/>
            <a:r>
              <a:rPr lang="pt-BR" sz="3600" b="1" dirty="0"/>
              <a:t>INTRODUÇÃO</a:t>
            </a:r>
          </a:p>
          <a:p>
            <a:pPr algn="just"/>
            <a:endParaRPr lang="pt-BR" sz="3600" b="1" dirty="0">
              <a:ea typeface="+mn-lt"/>
              <a:cs typeface="+mn-lt"/>
            </a:endParaRPr>
          </a:p>
          <a:p>
            <a:pPr algn="just"/>
            <a:r>
              <a:rPr lang="pt-BR" sz="3200" dirty="0">
                <a:ea typeface="+mn-lt"/>
                <a:cs typeface="+mn-lt"/>
              </a:rPr>
              <a:t>O comércio internacional exerce papel estratégico na economia, e as empresas importadoras são fundamentais para o abastecimento do mercado paulista. No entanto, o processo de importação é complexo e envolve variações cambiais, tributos, tarifas e exigências legais que impactam diretamente os custos e a sustentabilidade dos negócios.</a:t>
            </a:r>
          </a:p>
          <a:p>
            <a:pPr algn="just"/>
            <a:endParaRPr lang="pt-BR" sz="3200" dirty="0">
              <a:ea typeface="+mn-lt"/>
              <a:cs typeface="+mn-lt"/>
            </a:endParaRPr>
          </a:p>
          <a:p>
            <a:pPr algn="just"/>
            <a:r>
              <a:rPr lang="pt-BR" sz="3200" dirty="0">
                <a:ea typeface="+mn-lt"/>
                <a:cs typeface="+mn-lt"/>
              </a:rPr>
              <a:t>A falta de gestão contábil adequada pode gerar erros, autuações e perda de competitividade. Por isso, torna-se essencial adotar sistemas integrados de controle e investir na capacitação profissional para garantir a conformidade fiscal e a precisão na formação de preços. </a:t>
            </a:r>
          </a:p>
          <a:p>
            <a:pPr algn="just"/>
            <a:endParaRPr lang="pt-BR" sz="3200" dirty="0">
              <a:ea typeface="+mn-lt"/>
              <a:cs typeface="+mn-lt"/>
            </a:endParaRPr>
          </a:p>
          <a:p>
            <a:pPr algn="just"/>
            <a:r>
              <a:rPr lang="pt-BR" sz="3200" dirty="0">
                <a:ea typeface="+mn-lt"/>
                <a:cs typeface="+mn-lt"/>
              </a:rPr>
              <a:t>Este estudo busca compreender o processo de importação no Estado de São Paulo, destacando seus aspectos contábeis, fiscais e aduaneiros. </a:t>
            </a:r>
          </a:p>
          <a:p>
            <a:pPr algn="just"/>
            <a:r>
              <a:rPr lang="pt-BR" sz="3200" dirty="0">
                <a:ea typeface="+mn-lt"/>
                <a:cs typeface="+mn-lt"/>
              </a:rPr>
              <a:t>A pesquisa alia teoria e prática, analisando os impactos econômicos, os riscos e as estratégias de gestão que asseguram eficiência, legalidade e competitividade às empresas importadoras.</a:t>
            </a:r>
            <a:endParaRPr lang="pt-BR" dirty="0">
              <a:cs typeface="Calibri" panose="020F0502020204030204"/>
            </a:endParaRPr>
          </a:p>
        </p:txBody>
      </p:sp>
      <p:sp>
        <p:nvSpPr>
          <p:cNvPr id="25" name="CaixaDeTexto 24">
            <a:extLst>
              <a:ext uri="{FF2B5EF4-FFF2-40B4-BE49-F238E27FC236}">
                <a16:creationId xmlns:a16="http://schemas.microsoft.com/office/drawing/2014/main" id="{33387386-60FF-4476-8EF5-3ECA240B32DC}"/>
              </a:ext>
            </a:extLst>
          </p:cNvPr>
          <p:cNvSpPr txBox="1"/>
          <p:nvPr/>
        </p:nvSpPr>
        <p:spPr>
          <a:xfrm>
            <a:off x="742949" y="5290547"/>
            <a:ext cx="27344457" cy="769441"/>
          </a:xfrm>
          <a:prstGeom prst="rect">
            <a:avLst/>
          </a:prstGeom>
          <a:solidFill>
            <a:srgbClr val="BD494F"/>
          </a:solidFill>
        </p:spPr>
        <p:txBody>
          <a:bodyPr wrap="square" rtlCol="0">
            <a:spAutoFit/>
          </a:bodyPr>
          <a:lstStyle/>
          <a:p>
            <a:pPr algn="ctr"/>
            <a:r>
              <a:rPr lang="pt-BR" sz="4400" b="1" dirty="0">
                <a:solidFill>
                  <a:schemeClr val="bg1"/>
                </a:solidFill>
              </a:rPr>
              <a:t>TÉCNICO EM CONTABILIDADE </a:t>
            </a:r>
          </a:p>
        </p:txBody>
      </p:sp>
      <p:cxnSp>
        <p:nvCxnSpPr>
          <p:cNvPr id="32" name="Conector reto 31">
            <a:extLst>
              <a:ext uri="{FF2B5EF4-FFF2-40B4-BE49-F238E27FC236}">
                <a16:creationId xmlns:a16="http://schemas.microsoft.com/office/drawing/2014/main" id="{3D808EBE-86A6-419D-AABE-D7AA8068A08D}"/>
              </a:ext>
            </a:extLst>
          </p:cNvPr>
          <p:cNvCxnSpPr>
            <a:cxnSpLocks/>
          </p:cNvCxnSpPr>
          <p:nvPr/>
        </p:nvCxnSpPr>
        <p:spPr>
          <a:xfrm>
            <a:off x="14399998" y="6477733"/>
            <a:ext cx="9834" cy="27823697"/>
          </a:xfrm>
          <a:prstGeom prst="line">
            <a:avLst/>
          </a:prstGeom>
          <a:ln w="76200">
            <a:solidFill>
              <a:srgbClr val="BD494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CaixaDeTexto 44">
            <a:extLst>
              <a:ext uri="{FF2B5EF4-FFF2-40B4-BE49-F238E27FC236}">
                <a16:creationId xmlns:a16="http://schemas.microsoft.com/office/drawing/2014/main" id="{606ED75F-2D24-4C1D-9C7B-078D30D222B7}"/>
              </a:ext>
            </a:extLst>
          </p:cNvPr>
          <p:cNvSpPr txBox="1"/>
          <p:nvPr/>
        </p:nvSpPr>
        <p:spPr>
          <a:xfrm>
            <a:off x="14854279" y="25705753"/>
            <a:ext cx="13320000" cy="8595677"/>
          </a:xfrm>
          <a:prstGeom prst="rect">
            <a:avLst/>
          </a:prstGeom>
          <a:noFill/>
          <a:ln>
            <a:noFill/>
          </a:ln>
        </p:spPr>
        <p:txBody>
          <a:bodyPr wrap="square" lIns="91440" tIns="45720" rIns="91440" bIns="45720" rtlCol="0" anchor="t">
            <a:noAutofit/>
          </a:bodyPr>
          <a:lstStyle/>
          <a:p>
            <a:r>
              <a:rPr lang="pt-BR" sz="3600" b="1" dirty="0"/>
              <a:t>CONSIDERAÇÕES FINAIS</a:t>
            </a:r>
            <a:endParaRPr lang="pt-BR" dirty="0"/>
          </a:p>
          <a:p>
            <a:endParaRPr lang="pt-BR" sz="3600" b="1" dirty="0">
              <a:cs typeface="Calibri"/>
            </a:endParaRPr>
          </a:p>
          <a:p>
            <a:pPr algn="just"/>
            <a:r>
              <a:rPr lang="pt-BR" sz="3200" dirty="0">
                <a:cs typeface="Calibri"/>
              </a:rPr>
              <a:t>O estudo examinou os principais aspectos contábeis e fiscais da importação de mercadorias em São Paulo, evidenciando a necessidade de atender simultaneamente às normas federais e estaduais, sobretudo às relacionadas ao ICMS e às exigências da Secretaria da Fazenda. </a:t>
            </a:r>
          </a:p>
          <a:p>
            <a:pPr algn="just"/>
            <a:endParaRPr lang="pt-BR" sz="3200" dirty="0">
              <a:cs typeface="Calibri"/>
            </a:endParaRPr>
          </a:p>
          <a:p>
            <a:pPr algn="just"/>
            <a:r>
              <a:rPr lang="pt-BR" sz="3200" dirty="0">
                <a:cs typeface="Calibri"/>
              </a:rPr>
              <a:t>Destacou que a escrituração correta e o registro adequado dos tributos (II, IPI, ICMS, PIS e COFINS) são essenciais para garantir confiabilidade das informações e conformidade fiscal. Identificaram-se desafios tributários como substituição tributária, diferencial de alíquotas e exigência de inscrição estadual prévia.</a:t>
            </a:r>
          </a:p>
          <a:p>
            <a:pPr algn="just"/>
            <a:endParaRPr lang="pt-BR" sz="3200" dirty="0">
              <a:cs typeface="Calibri"/>
            </a:endParaRPr>
          </a:p>
          <a:p>
            <a:pPr algn="just"/>
            <a:r>
              <a:rPr lang="pt-BR" sz="3200" dirty="0">
                <a:cs typeface="Calibri"/>
              </a:rPr>
              <a:t>Conclui-se que a importação no Estado requer rigor técnico e integração entre as áreas contábil, fiscal, aduaneira e logística, elementos indispensáveis à eficiência e às decisões estratégicas. O estudo contribui para a compreensão prática e teórica do tema e oferece base para pesquisas e aprimoramento profissional. </a:t>
            </a:r>
            <a:endParaRPr lang="en-US" dirty="0"/>
          </a:p>
        </p:txBody>
      </p:sp>
      <p:grpSp>
        <p:nvGrpSpPr>
          <p:cNvPr id="4" name="Agrupar 3">
            <a:extLst>
              <a:ext uri="{FF2B5EF4-FFF2-40B4-BE49-F238E27FC236}">
                <a16:creationId xmlns:a16="http://schemas.microsoft.com/office/drawing/2014/main" id="{B4D92FCD-4B08-1B63-7F32-B6FC0BDA5E0C}"/>
              </a:ext>
            </a:extLst>
          </p:cNvPr>
          <p:cNvGrpSpPr/>
          <p:nvPr/>
        </p:nvGrpSpPr>
        <p:grpSpPr>
          <a:xfrm>
            <a:off x="-44" y="40422942"/>
            <a:ext cx="28799999" cy="2780704"/>
            <a:chOff x="-2" y="39154101"/>
            <a:chExt cx="28800000" cy="4049614"/>
          </a:xfrm>
        </p:grpSpPr>
        <p:pic>
          <p:nvPicPr>
            <p:cNvPr id="5" name="Imagem 4">
              <a:extLst>
                <a:ext uri="{FF2B5EF4-FFF2-40B4-BE49-F238E27FC236}">
                  <a16:creationId xmlns:a16="http://schemas.microsoft.com/office/drawing/2014/main" id="{CB96F626-F74A-4619-B3C1-8712FC2D1A45}"/>
                </a:ext>
              </a:extLst>
            </p:cNvPr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-2" y="39154101"/>
              <a:ext cx="28800000" cy="4049614"/>
            </a:xfrm>
            <a:prstGeom prst="rect">
              <a:avLst/>
            </a:prstGeom>
          </p:spPr>
        </p:pic>
        <p:pic>
          <p:nvPicPr>
            <p:cNvPr id="3" name="Imagem 2">
              <a:extLst>
                <a:ext uri="{FF2B5EF4-FFF2-40B4-BE49-F238E27FC236}">
                  <a16:creationId xmlns:a16="http://schemas.microsoft.com/office/drawing/2014/main" id="{3E55FD19-A446-E100-BD90-67D68B1BA729}"/>
                </a:ext>
              </a:extLst>
            </p:cNvPr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10842172" y="40331571"/>
              <a:ext cx="17827197" cy="2869067"/>
            </a:xfrm>
            <a:prstGeom prst="rect">
              <a:avLst/>
            </a:prstGeom>
          </p:spPr>
        </p:pic>
      </p:grpSp>
      <p:sp>
        <p:nvSpPr>
          <p:cNvPr id="2" name="CaixaDeTexto 1">
            <a:extLst>
              <a:ext uri="{FF2B5EF4-FFF2-40B4-BE49-F238E27FC236}">
                <a16:creationId xmlns:a16="http://schemas.microsoft.com/office/drawing/2014/main" id="{78635647-EDF2-4986-E7B4-E8E02B151C78}"/>
              </a:ext>
            </a:extLst>
          </p:cNvPr>
          <p:cNvSpPr txBox="1"/>
          <p:nvPr/>
        </p:nvSpPr>
        <p:spPr>
          <a:xfrm>
            <a:off x="658545" y="16895185"/>
            <a:ext cx="13519230" cy="18710959"/>
          </a:xfrm>
          <a:prstGeom prst="rect">
            <a:avLst/>
          </a:prstGeom>
          <a:noFill/>
          <a:ln>
            <a:noFill/>
          </a:ln>
        </p:spPr>
        <p:txBody>
          <a:bodyPr wrap="square" lIns="91440" tIns="45720" rIns="91440" bIns="45720" rtlCol="0" anchor="t">
            <a:noAutofit/>
          </a:bodyPr>
          <a:lstStyle/>
          <a:p>
            <a:pPr algn="just"/>
            <a:r>
              <a:rPr lang="pt-BR" sz="3600" b="1" dirty="0"/>
              <a:t>DESENVOLVIMENTO</a:t>
            </a:r>
          </a:p>
          <a:p>
            <a:pPr algn="just"/>
            <a:endParaRPr lang="pt-BR" sz="3600" b="1" dirty="0">
              <a:ea typeface="+mn-lt"/>
              <a:cs typeface="+mn-lt"/>
            </a:endParaRPr>
          </a:p>
          <a:p>
            <a:pPr algn="just"/>
            <a:r>
              <a:rPr lang="pt-BR" sz="3200" dirty="0"/>
              <a:t>O processo de importação começa com a análise da demanda, escolha do produto e avaliação de custos e lucros para verificar a viabilidade do negócio. Depois, a empresa deve obter habilitação no Siscomex (RADAR) mediante documentação fiscal e cadastral.</a:t>
            </a:r>
          </a:p>
          <a:p>
            <a:pPr algn="just"/>
            <a:br>
              <a:rPr lang="pt-BR" sz="3200" dirty="0"/>
            </a:br>
            <a:r>
              <a:rPr lang="pt-BR" sz="3200" dirty="0"/>
              <a:t>Na sequência, selecionam-se fornecedores estrangeiros, negociam-se contratos, definem-se </a:t>
            </a:r>
            <a:r>
              <a:rPr lang="pt-BR" sz="3200" dirty="0" err="1"/>
              <a:t>Incoterms</a:t>
            </a:r>
            <a:r>
              <a:rPr lang="pt-BR" sz="3200" dirty="0"/>
              <a:t> e escolhe-se o modal de transporte. O despachante aduaneiro atua no desembaraço e na regularização perante a Receita Federal, garantindo o pagamento correto dos tributos e o registro da operação por meio da Nota Fiscal de Importação.</a:t>
            </a:r>
          </a:p>
          <a:p>
            <a:pPr algn="just"/>
            <a:endParaRPr lang="pt-BR" sz="3200" dirty="0"/>
          </a:p>
          <a:p>
            <a:pPr algn="just"/>
            <a:r>
              <a:rPr lang="pt-BR" sz="3200" dirty="0"/>
              <a:t>A contabilidade assegura o cumprimento das normas fiscais e aduaneiras, controla custos, registra entradas e saídas, apura impostos e auxilia na gestão de estoques, fluxo de caixa e resultados.</a:t>
            </a:r>
          </a:p>
          <a:p>
            <a:pPr algn="just"/>
            <a:r>
              <a:rPr lang="pt-BR" sz="3200" dirty="0"/>
              <a:t>O comércio internacional impulsiona o desenvolvimento econômico, e São Paulo responde por cerca de 30% das importações do país, com destaque para os setores automotivo, químico e de máquinas.</a:t>
            </a:r>
          </a:p>
          <a:p>
            <a:pPr algn="just"/>
            <a:endParaRPr lang="pt-BR" sz="3200" dirty="0"/>
          </a:p>
          <a:p>
            <a:pPr algn="just"/>
            <a:r>
              <a:rPr lang="pt-BR" sz="3200" dirty="0"/>
              <a:t>O descumprimento das normas do Regulamento Aduaneiro pode gerar multas e apreensão de mercadorias, reforçando a necessidade de conformidade documental. Mecanismos de controle e auditoria previstos na legislação vigente asseguram a regularidade das operações, enquanto a gestão de riscos e a busca por eficiência operacional ajudam a otimizar processos, reduzir erros e fortalecer a competitividade.</a:t>
            </a:r>
          </a:p>
          <a:p>
            <a:pPr algn="just"/>
            <a:endParaRPr lang="pt-BR" sz="3200" dirty="0">
              <a:ea typeface="+mn-lt"/>
              <a:cs typeface="+mn-lt"/>
            </a:endParaRPr>
          </a:p>
          <a:p>
            <a:pPr algn="just"/>
            <a:r>
              <a:rPr lang="pt-BR" sz="3200" dirty="0">
                <a:ea typeface="+mn-lt"/>
                <a:cs typeface="+mn-lt"/>
              </a:rPr>
              <a:t>Por fim, compreender todas as etapas da importação desde o registro no Siscomex até o desembaraço aduaneiro  é essencial para o sucesso das empresas no comércio exterior. A adoção de sistemas modernos, como o Portal Único de Comércio Exterior e a DU-E, representa um avanço na desburocratização e integração do Brasil às cadeias globais, ampliando a eficiência e a competitividade internacional.</a:t>
            </a:r>
          </a:p>
        </p:txBody>
      </p:sp>
      <p:sp>
        <p:nvSpPr>
          <p:cNvPr id="21" name="CaixaDeTexto 20">
            <a:extLst>
              <a:ext uri="{FF2B5EF4-FFF2-40B4-BE49-F238E27FC236}">
                <a16:creationId xmlns:a16="http://schemas.microsoft.com/office/drawing/2014/main" id="{20A99F8F-F79C-283E-ED3B-B82C5C8684C2}"/>
              </a:ext>
            </a:extLst>
          </p:cNvPr>
          <p:cNvSpPr txBox="1"/>
          <p:nvPr/>
        </p:nvSpPr>
        <p:spPr>
          <a:xfrm>
            <a:off x="14583578" y="6506749"/>
            <a:ext cx="14085748" cy="1041140"/>
          </a:xfrm>
          <a:prstGeom prst="rect">
            <a:avLst/>
          </a:prstGeom>
          <a:noFill/>
          <a:ln>
            <a:noFill/>
          </a:ln>
        </p:spPr>
        <p:txBody>
          <a:bodyPr wrap="square" lIns="91440" tIns="45720" rIns="91440" bIns="45720" rtlCol="0" anchor="t">
            <a:noAutofit/>
          </a:bodyPr>
          <a:lstStyle/>
          <a:p>
            <a:pPr algn="ctr"/>
            <a:r>
              <a:rPr lang="pt-BR" sz="3600" b="1" dirty="0"/>
              <a:t>Fluxograma 01: Organograma do Processo de Importação</a:t>
            </a:r>
            <a:br>
              <a:rPr lang="pt-BR" sz="3600" b="1" dirty="0"/>
            </a:br>
            <a:endParaRPr lang="pt-BR" sz="3200" dirty="0">
              <a:cs typeface="Calibri"/>
            </a:endParaRPr>
          </a:p>
        </p:txBody>
      </p:sp>
      <p:pic>
        <p:nvPicPr>
          <p:cNvPr id="6" name="Imagem 5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16560473" y="6759033"/>
            <a:ext cx="10033372" cy="5836538"/>
          </a:xfrm>
          <a:prstGeom prst="rect">
            <a:avLst/>
          </a:prstGeom>
        </p:spPr>
      </p:pic>
      <p:sp>
        <p:nvSpPr>
          <p:cNvPr id="28" name="CaixaDeTexto 27">
            <a:extLst>
              <a:ext uri="{FF2B5EF4-FFF2-40B4-BE49-F238E27FC236}">
                <a16:creationId xmlns:a16="http://schemas.microsoft.com/office/drawing/2014/main" id="{20A99F8F-F79C-283E-ED3B-B82C5C8684C2}"/>
              </a:ext>
            </a:extLst>
          </p:cNvPr>
          <p:cNvSpPr txBox="1"/>
          <p:nvPr/>
        </p:nvSpPr>
        <p:spPr>
          <a:xfrm>
            <a:off x="14399955" y="12770902"/>
            <a:ext cx="14269371" cy="1041140"/>
          </a:xfrm>
          <a:prstGeom prst="rect">
            <a:avLst/>
          </a:prstGeom>
          <a:noFill/>
          <a:ln>
            <a:noFill/>
          </a:ln>
        </p:spPr>
        <p:txBody>
          <a:bodyPr wrap="square" lIns="91440" tIns="45720" rIns="91440" bIns="45720" rtlCol="0" anchor="t">
            <a:noAutofit/>
          </a:bodyPr>
          <a:lstStyle/>
          <a:p>
            <a:pPr algn="ctr">
              <a:tabLst>
                <a:tab pos="13547725" algn="l"/>
              </a:tabLst>
            </a:pPr>
            <a:r>
              <a:rPr lang="pt-BR" sz="3600" b="1" dirty="0"/>
              <a:t>Tabela 01: Tabela com exemplo prático de um Processo de Importação</a:t>
            </a:r>
            <a:br>
              <a:rPr lang="pt-BR" sz="3600" b="1" dirty="0"/>
            </a:br>
            <a:endParaRPr lang="pt-BR" sz="3200" dirty="0">
              <a:cs typeface="Calibri"/>
            </a:endParaRPr>
          </a:p>
        </p:txBody>
      </p:sp>
      <p:graphicFrame>
        <p:nvGraphicFramePr>
          <p:cNvPr id="14" name="Tabela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5672735"/>
              </p:ext>
            </p:extLst>
          </p:nvPr>
        </p:nvGraphicFramePr>
        <p:xfrm>
          <a:off x="16314970" y="13591136"/>
          <a:ext cx="10033371" cy="11415572"/>
        </p:xfrm>
        <a:graphic>
          <a:graphicData uri="http://schemas.openxmlformats.org/drawingml/2006/table">
            <a:tbl>
              <a:tblPr/>
              <a:tblGrid>
                <a:gridCol w="724758">
                  <a:extLst>
                    <a:ext uri="{9D8B030D-6E8A-4147-A177-3AD203B41FA5}">
                      <a16:colId xmlns:a16="http://schemas.microsoft.com/office/drawing/2014/main" val="1726735040"/>
                    </a:ext>
                  </a:extLst>
                </a:gridCol>
                <a:gridCol w="1619382">
                  <a:extLst>
                    <a:ext uri="{9D8B030D-6E8A-4147-A177-3AD203B41FA5}">
                      <a16:colId xmlns:a16="http://schemas.microsoft.com/office/drawing/2014/main" val="340268681"/>
                    </a:ext>
                  </a:extLst>
                </a:gridCol>
                <a:gridCol w="2249770">
                  <a:extLst>
                    <a:ext uri="{9D8B030D-6E8A-4147-A177-3AD203B41FA5}">
                      <a16:colId xmlns:a16="http://schemas.microsoft.com/office/drawing/2014/main" val="3044871409"/>
                    </a:ext>
                  </a:extLst>
                </a:gridCol>
                <a:gridCol w="1192831">
                  <a:extLst>
                    <a:ext uri="{9D8B030D-6E8A-4147-A177-3AD203B41FA5}">
                      <a16:colId xmlns:a16="http://schemas.microsoft.com/office/drawing/2014/main" val="2109861605"/>
                    </a:ext>
                  </a:extLst>
                </a:gridCol>
                <a:gridCol w="4246630">
                  <a:extLst>
                    <a:ext uri="{9D8B030D-6E8A-4147-A177-3AD203B41FA5}">
                      <a16:colId xmlns:a16="http://schemas.microsoft.com/office/drawing/2014/main" val="190919887"/>
                    </a:ext>
                  </a:extLst>
                </a:gridCol>
              </a:tblGrid>
              <a:tr h="1453342">
                <a:tc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1 -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Proforma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24 MT (Tonelada Métrica)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$52.800,00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Fatura Proforma: Um documento detalhado que funciona como uma cotação formal, emitido pelo exportador ao importador, e que não tem valor de cobrança final. Tem o propósito de informar ao comprador todas as especificações da transação, como descrição dos produtos, preços, quantidade, formas de pagamento e prazos de entrega, sendo útil para o processo de importação e alfândega.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27817769"/>
                  </a:ext>
                </a:extLst>
              </a:tr>
              <a:tr h="2712980">
                <a:tc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2 -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Contrato de Câmbio (Adiantamento 20%) - Taxa Cambial: 5,6497000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$ 10.560,00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R$ 59.660,83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r>
                        <a:rPr lang="pt-B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É o documento que formaliza a troca de moedas (Real por moeda estrangeira) para a compra de um produto ou serviço do exterior. Funciona como uma segurança para o importador, pois garante a taxa de câmbio e formaliza a operação perante o Banco Central (Bacen). Documentação: Inclui informações como a taxa contratada, o valor em Real, o nome do vendedor e do comprador e deve seguir o padrão determinado pelo Bacen. Permite o pagamento antecipado ou financiado ao fornecedor. </a:t>
                      </a:r>
                      <a:br>
                        <a:rPr lang="pt-B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</a:br>
                      <a:r>
                        <a:rPr lang="pt-B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Para o fechamento, é preciso apresentar o protocolo de transmissão da declaração de importação e a fatura comercial. Dependendo do modal de transporte, podem ser necessários outros documentos como o conhecimento de embarque (Bill </a:t>
                      </a:r>
                      <a:r>
                        <a:rPr lang="pt-BR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of</a:t>
                      </a:r>
                      <a:r>
                        <a:rPr lang="pt-B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pt-BR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Lading</a:t>
                      </a:r>
                      <a:r>
                        <a:rPr lang="pt-B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- BL, Air </a:t>
                      </a:r>
                      <a:r>
                        <a:rPr lang="pt-BR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Waybill</a:t>
                      </a:r>
                      <a:r>
                        <a:rPr lang="pt-B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- AWB). </a:t>
                      </a:r>
                      <a:br>
                        <a:rPr lang="pt-B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</a:br>
                      <a:endParaRPr lang="pt-BR" sz="1100" b="0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96113496"/>
                  </a:ext>
                </a:extLst>
              </a:tr>
              <a:tr h="1542197">
                <a:tc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3 -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Commercial Invoice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Nesse exemplo houve variação no peso da mercadoria de 24 MT para 23.122 MT. Devemos calcular o valor final da operação e descontar o adiantamento (23.122 MT x $ 2.200,00 = $ 50.868,40 - $10.560,00 = $ 40.308,40).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Commercial invoice (fatura comercial) é um documento contratual que detalha uma transação de compra e venda internacional, sendo obrigatório para a liberação de mercadorias na alfândega. Ela funciona como uma espécie de contrato entre o exportador e o importador, fornecendo à alfândega as informações necessárias para calcular impostos e taxas, liberando assim os produtos para o destinatário.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39889079"/>
                  </a:ext>
                </a:extLst>
              </a:tr>
              <a:tr h="2483892">
                <a:tc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4 -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Contrato de Câmbio (Pagamento dos 80% restante) - Taxa Cambial: 5,659099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Pagamento dos 80% ($ 40.308,40) atráves de Contrato de financiamento de importação.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R$ 228.109,27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É o documento que formaliza a troca de moedas (Real por moeda estrangeira) para a compra de um produto ou serviço do exterior. Funciona como uma segurança para o importador, pois garante a taxa de câmbio e formaliza a operação perante o Banco Central (Bacen). Documentação: Inclui informações como a taxa contratada, o valor em Real, o nome do vendedor e do comprador e deve seguir o padrão determinado pelo Bacen. Permite o pagamento antecipado ou financiado ao fornecedor. </a:t>
                      </a:r>
                      <a:b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</a:br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Para o fechamento, é preciso apresentar o protocolo de transmissão da declaração de importação e a fatura comercial. Dependendo do modal de transporte, podem ser necessários outros documentos como o conhecimento de embarque (Bill of Lading - BL, Air Waybill - AWB). </a:t>
                      </a:r>
                      <a:b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</a:br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37462040"/>
                  </a:ext>
                </a:extLst>
              </a:tr>
              <a:tr h="214126">
                <a:tc rowSpan="7"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5 -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7" gridSpan="2"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Escritório Aduaneiro: Solicitação de Numerários.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7"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R$ 35.500,00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Imposto de Importação (II - 12,6%)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87759586"/>
                  </a:ext>
                </a:extLst>
              </a:tr>
              <a:tr h="214126"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R$ 10.452,27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Imposto sobre Produtos Industrializados (IPI - 3,25%)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35991622"/>
                  </a:ext>
                </a:extLst>
              </a:tr>
              <a:tr h="214126"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R$ 5.998,03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Programa de Integração Social (PIS - 2,10%)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34130623"/>
                  </a:ext>
                </a:extLst>
              </a:tr>
              <a:tr h="428252"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R$ 27.232,27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Contribuição para o Financiamento da Seguridade Social (COFINS - 9,65%)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1671176"/>
                  </a:ext>
                </a:extLst>
              </a:tr>
              <a:tr h="214126"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R$ 154,23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Sistema Integrado de Comércio Exterior (Siscomex)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3587722"/>
                  </a:ext>
                </a:extLst>
              </a:tr>
              <a:tr h="428252"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R$ 1.500,00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Adicional ao Frete para Renovação da Marinha Mercante (AFRMM)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4045735"/>
                  </a:ext>
                </a:extLst>
              </a:tr>
              <a:tr h="1070631">
                <a:tc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R$ 3.500,00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Armazenagem (Zona Primária) local de armazenamento temporário e controlado pela alfândega,  onde as mercadorias aguardam o desembaraço aduaneiro antes de seguir para seu destino final.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16509499"/>
                  </a:ext>
                </a:extLst>
              </a:tr>
              <a:tr h="214126">
                <a:tc>
                  <a:txBody>
                    <a:bodyPr/>
                    <a:lstStyle/>
                    <a:p>
                      <a:pPr algn="l" fontAlgn="b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6 -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ICMS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R$ 80.550,59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ICMS sobre Mercadoria Nacionalizada (18%)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3293099"/>
                  </a:ext>
                </a:extLst>
              </a:tr>
              <a:tr h="225396">
                <a:tc gridSpan="3">
                  <a:txBody>
                    <a:bodyPr/>
                    <a:lstStyle/>
                    <a:p>
                      <a:pPr algn="l" fontAlgn="b"/>
                      <a:r>
                        <a:rPr lang="pt-BR" sz="11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TOTAL DA NOTA FISCAL DE ENTRADA A SER EMITIDA: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pt-BR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R$ 447.503,26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83690310"/>
                  </a:ext>
                </a:extLst>
              </a:tr>
            </a:tbl>
          </a:graphicData>
        </a:graphic>
      </p:graphicFrame>
      <p:sp>
        <p:nvSpPr>
          <p:cNvPr id="7" name="CaixaDeTexto 6"/>
          <p:cNvSpPr txBox="1"/>
          <p:nvPr/>
        </p:nvSpPr>
        <p:spPr>
          <a:xfrm>
            <a:off x="16255672" y="12020550"/>
            <a:ext cx="10627687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2200" dirty="0"/>
              <a:t>Fonte: Elaborado pelos autores (2025)</a:t>
            </a:r>
          </a:p>
        </p:txBody>
      </p:sp>
      <p:sp>
        <p:nvSpPr>
          <p:cNvPr id="12" name="CaixaDeTexto 11"/>
          <p:cNvSpPr txBox="1"/>
          <p:nvPr/>
        </p:nvSpPr>
        <p:spPr>
          <a:xfrm>
            <a:off x="16314970" y="25006708"/>
            <a:ext cx="10033371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2200" dirty="0"/>
              <a:t>Fonte: Elaborado pelos autores (2025)</a:t>
            </a:r>
          </a:p>
        </p:txBody>
      </p:sp>
    </p:spTree>
    <p:extLst>
      <p:ext uri="{BB962C8B-B14F-4D97-AF65-F5344CB8AC3E}">
        <p14:creationId xmlns:p14="http://schemas.microsoft.com/office/powerpoint/2010/main" val="114508984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Tema do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o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207</TotalTime>
  <Words>1632</Words>
  <Application>Microsoft Office PowerPoint</Application>
  <PresentationFormat>Personalizar</PresentationFormat>
  <Paragraphs>88</Paragraphs>
  <Slides>1</Slides>
  <Notes>1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Ronan Adriel Zenatti</dc:creator>
  <cp:lastModifiedBy>diretores</cp:lastModifiedBy>
  <cp:revision>52</cp:revision>
  <dcterms:created xsi:type="dcterms:W3CDTF">2017-11-28T14:46:21Z</dcterms:created>
  <dcterms:modified xsi:type="dcterms:W3CDTF">2025-11-19T11:39:51Z</dcterms:modified>
</cp:coreProperties>
</file>